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0" r:id="rId2"/>
    <p:sldId id="259" r:id="rId3"/>
    <p:sldId id="265" r:id="rId4"/>
    <p:sldId id="261" r:id="rId5"/>
    <p:sldId id="266" r:id="rId6"/>
    <p:sldId id="262" r:id="rId7"/>
    <p:sldId id="267" r:id="rId8"/>
    <p:sldId id="263" r:id="rId9"/>
    <p:sldId id="268" r:id="rId10"/>
    <p:sldId id="264" r:id="rId11"/>
    <p:sldId id="269" r:id="rId12"/>
    <p:sldId id="271" r:id="rId13"/>
    <p:sldId id="273" r:id="rId14"/>
    <p:sldId id="274" r:id="rId15"/>
    <p:sldId id="275" r:id="rId16"/>
    <p:sldId id="276" r:id="rId17"/>
    <p:sldId id="278" r:id="rId18"/>
    <p:sldId id="279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787BC-AEA8-4EF0-AFE4-D3AA455E91F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F14C3-B5D1-4073-857F-C7C1713A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3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6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5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5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480A-8E55-4140-B45A-121C819226B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FC32-0114-40FE-98C2-4CB4E930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black students were supposed to go to Little Rock High School?</a:t>
            </a:r>
          </a:p>
          <a:p>
            <a:r>
              <a:rPr lang="en-US" dirty="0" smtClean="0"/>
              <a:t>What orders did the national guard have?</a:t>
            </a:r>
          </a:p>
          <a:p>
            <a:r>
              <a:rPr lang="en-US" dirty="0" smtClean="0"/>
              <a:t>What was each of the black students assigned?</a:t>
            </a:r>
          </a:p>
          <a:p>
            <a:r>
              <a:rPr lang="en-US" dirty="0" smtClean="0"/>
              <a:t>Who was the lone African American graduate in 1958?</a:t>
            </a:r>
          </a:p>
          <a:p>
            <a:r>
              <a:rPr lang="en-US" dirty="0" smtClean="0"/>
              <a:t>What did the governor do to stop integration the next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85800" y="383742"/>
            <a:ext cx="7696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charset="0"/>
              </a:rPr>
              <a:t>Demonstrating for Freedom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SNCC adopts nonviolence, but calls for more confrontational strategy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Influenced by Congress of Racial Equality (CORE) to use </a:t>
            </a:r>
            <a:r>
              <a:rPr lang="en-US" b="1" dirty="0">
                <a:latin typeface="Arial" charset="0"/>
              </a:rPr>
              <a:t>sit-ins</a:t>
            </a:r>
            <a:r>
              <a:rPr lang="en-US" dirty="0">
                <a:latin typeface="Arial" charset="0"/>
              </a:rPr>
              <a:t>:</a:t>
            </a:r>
          </a:p>
          <a:p>
            <a:r>
              <a:rPr lang="en-US" dirty="0">
                <a:latin typeface="Arial" charset="0"/>
              </a:rPr>
              <a:t>	- refuse to leave segregated lunch counter until served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First sit-in at Greensboro, NC Woolworth’s shown nationwide on </a:t>
            </a:r>
            <a:r>
              <a:rPr lang="en-US" dirty="0" smtClean="0">
                <a:latin typeface="Arial" charset="0"/>
              </a:rPr>
              <a:t>TV</a:t>
            </a:r>
            <a:endParaRPr lang="en-US" dirty="0">
              <a:latin typeface="Arial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00062"/>
            <a:ext cx="4495800" cy="302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 5,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strategies of the Civil Rights movement to bring about change.</a:t>
            </a:r>
          </a:p>
          <a:p>
            <a:endParaRPr lang="en-US" dirty="0"/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Birmingham </a:t>
            </a:r>
          </a:p>
          <a:p>
            <a:pPr lvl="1"/>
            <a:r>
              <a:rPr lang="en-US" dirty="0" smtClean="0"/>
              <a:t>Chapter 21.2 Notes</a:t>
            </a:r>
          </a:p>
          <a:p>
            <a:pPr lvl="1"/>
            <a:r>
              <a:rPr lang="en-US" dirty="0" smtClean="0"/>
              <a:t>I Have a Dream</a:t>
            </a:r>
          </a:p>
          <a:p>
            <a:pPr lvl="1"/>
            <a:r>
              <a:rPr lang="en-US" dirty="0" smtClean="0"/>
              <a:t>Crossword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" y="609600"/>
            <a:ext cx="838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charset="0"/>
              </a:rPr>
              <a:t>CORE’s Freedom Rides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•	1961, CORE tests Court decision banning interstate bus segregation </a:t>
            </a:r>
          </a:p>
          <a:p>
            <a:r>
              <a:rPr lang="en-US" dirty="0">
                <a:latin typeface="Arial" charset="0"/>
              </a:rPr>
              <a:t>•	</a:t>
            </a:r>
            <a:r>
              <a:rPr lang="en-US" b="1" dirty="0">
                <a:latin typeface="Arial" charset="0"/>
              </a:rPr>
              <a:t>Freedom riders</a:t>
            </a:r>
            <a:r>
              <a:rPr lang="en-US" dirty="0">
                <a:latin typeface="Arial" charset="0"/>
              </a:rPr>
              <a:t>—blacks, whites sit, use station facilities together</a:t>
            </a:r>
          </a:p>
          <a:p>
            <a:r>
              <a:rPr lang="en-US" dirty="0">
                <a:latin typeface="Arial" charset="0"/>
              </a:rPr>
              <a:t>•	Riders brutally beaten by Alabama mobs; one bus firebombed</a:t>
            </a:r>
          </a:p>
        </p:txBody>
      </p:sp>
      <p:pic>
        <p:nvPicPr>
          <p:cNvPr id="1026" name="Picture 2" descr="http://www.core-online.org/historyphotos/burning_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49" y="3287256"/>
            <a:ext cx="5499902" cy="341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grio.com/uploads/freedom-rid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228600"/>
            <a:ext cx="5393170" cy="43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usb.stanford.edu/wp-content/uploads/2012/02/Freedom-Ri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19" y="3276600"/>
            <a:ext cx="509578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33400" y="831695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charset="0"/>
              </a:rPr>
              <a:t>Heading into Birmingham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April 1963, SCLC demonstrate to desegregate Birmingham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King arrested, writes “Letter from Birmingham Jail”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TV news show police attacking child marchers—fire hoses, dogs, clubs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Continued protests, economic boycott, bad press end segregation</a:t>
            </a:r>
          </a:p>
        </p:txBody>
      </p:sp>
      <p:pic>
        <p:nvPicPr>
          <p:cNvPr id="6146" name="Picture 2" descr="http://2.bp.blogspot.com/-k9yuzKTaUC0/Tt6QlLx_3YI/AAAAAAAADzA/ff007DMaFHY/s1600/dr+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78683"/>
            <a:ext cx="3967504" cy="29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sciblogs.baruch.cuny.edu/his1005spring2011/files/2011/04/phot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49263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1025"/>
            <a:ext cx="3352800" cy="390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3.gstatic.com/images?q=tbn:ANd9GcS-Q8d3JpbzWWRIUgbkKB_1QRnYjmQSHsdSgmhyJ8UU9yfBGPpCOw29Ei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2" y="4114800"/>
            <a:ext cx="37445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evenkasher.com/html/..%5Cpublish%5Cworksimages%5CMoore007735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88" y="581025"/>
            <a:ext cx="56278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3400" y="609600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>
                <a:latin typeface="Arial" charset="0"/>
              </a:rPr>
              <a:t>African-American Solidarity</a:t>
            </a:r>
            <a:endParaRPr lang="en-US" sz="2400" dirty="0">
              <a:latin typeface="Arial" charset="0"/>
            </a:endParaRPr>
          </a:p>
          <a:p>
            <a:pPr marL="228600" indent="-228600"/>
            <a:r>
              <a:rPr lang="en-US" sz="2400" dirty="0">
                <a:latin typeface="Arial" charset="0"/>
              </a:rPr>
              <a:t>•	</a:t>
            </a:r>
            <a:r>
              <a:rPr lang="en-US" sz="2400" b="1" dirty="0">
                <a:latin typeface="Arial" charset="0"/>
              </a:rPr>
              <a:t>Nation of Islam</a:t>
            </a:r>
            <a:r>
              <a:rPr lang="en-US" sz="2400" dirty="0">
                <a:latin typeface="Arial" charset="0"/>
              </a:rPr>
              <a:t>, Black Muslims, advocate blacks separate from whites</a:t>
            </a:r>
          </a:p>
          <a:p>
            <a:pPr marL="228600" indent="-228600"/>
            <a:r>
              <a:rPr lang="en-US" sz="2400" dirty="0">
                <a:latin typeface="Arial" charset="0"/>
              </a:rPr>
              <a:t>	- believe whites source of black problems</a:t>
            </a:r>
          </a:p>
          <a:p>
            <a:pPr marL="228600" indent="-228600"/>
            <a:r>
              <a:rPr lang="en-US" sz="2400" dirty="0">
                <a:latin typeface="Arial" charset="0"/>
              </a:rPr>
              <a:t>•	</a:t>
            </a:r>
            <a:r>
              <a:rPr lang="en-US" sz="2400" b="1" dirty="0">
                <a:latin typeface="Arial" charset="0"/>
              </a:rPr>
              <a:t>Malcolm X</a:t>
            </a:r>
            <a:r>
              <a:rPr lang="en-US" sz="2400" dirty="0">
                <a:latin typeface="Arial" charset="0"/>
              </a:rPr>
              <a:t>—controversial Muslim leader, speaker; gets much publicity</a:t>
            </a:r>
          </a:p>
          <a:p>
            <a:pPr marL="228600" indent="-228600"/>
            <a:r>
              <a:rPr lang="en-US" sz="2400" dirty="0">
                <a:latin typeface="Arial" charset="0"/>
              </a:rPr>
              <a:t>•	Frightens whites, moderate blacks; resented by other Black Muslims</a:t>
            </a:r>
          </a:p>
        </p:txBody>
      </p:sp>
      <p:pic>
        <p:nvPicPr>
          <p:cNvPr id="2050" name="Picture 2" descr="http://www.blackamericaweb.com/files/images/feb17.pic11.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" y="3742459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X76Le5_g5d-wU2VwNMPKmFkVLvksIjYS2ud1XEAGxLngTqakW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742459"/>
            <a:ext cx="4312227" cy="33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533400" y="609600"/>
            <a:ext cx="7543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charset="0"/>
              </a:rPr>
              <a:t>Black Panthers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•	</a:t>
            </a:r>
            <a:r>
              <a:rPr lang="en-US" b="1" dirty="0">
                <a:latin typeface="Arial" charset="0"/>
              </a:rPr>
              <a:t>Black Panthers</a:t>
            </a:r>
            <a:r>
              <a:rPr lang="en-US" dirty="0">
                <a:latin typeface="Arial" charset="0"/>
              </a:rPr>
              <a:t> fight police brutality, want black self-sufficiency</a:t>
            </a:r>
          </a:p>
          <a:p>
            <a:r>
              <a:rPr lang="en-US" dirty="0">
                <a:latin typeface="Arial" charset="0"/>
              </a:rPr>
              <a:t>•	Preach ideas of Mao Zedong; have violent confrontations with police</a:t>
            </a:r>
          </a:p>
          <a:p>
            <a:r>
              <a:rPr lang="en-US" dirty="0">
                <a:latin typeface="Arial" charset="0"/>
              </a:rPr>
              <a:t>•	Provide social services in ghettos, win popular support</a:t>
            </a:r>
          </a:p>
        </p:txBody>
      </p:sp>
      <p:pic>
        <p:nvPicPr>
          <p:cNvPr id="1028" name="Picture 4" descr="http://www.marxists.org/history/usa/workers/black-panthers/pics/carmich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287255"/>
            <a:ext cx="4340225" cy="33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en/thumb/2/25/Black-Panther-Party-armed-guards-in-street-shotguns.jpg/220px-Black-Panther-Party-armed-guards-in-street-shotgu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39109"/>
            <a:ext cx="3429000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800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charset="0"/>
              </a:rPr>
              <a:t>The NAACP Legal Strategy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Professor Charles Hamilton Houston leads NAACP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legal campaign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Focuses on most glaring inequalities of segregated public education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Places team of law students under </a:t>
            </a:r>
            <a:r>
              <a:rPr lang="en-US" b="1" dirty="0">
                <a:latin typeface="Arial" charset="0"/>
              </a:rPr>
              <a:t>Thurgood Marshall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609600" y="3962400"/>
            <a:ext cx="8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i="1" dirty="0">
                <a:latin typeface="Arial" charset="0"/>
              </a:rPr>
              <a:t>Brown</a:t>
            </a:r>
            <a:r>
              <a:rPr lang="en-US" b="1" dirty="0">
                <a:latin typeface="Arial" charset="0"/>
              </a:rPr>
              <a:t> v. </a:t>
            </a:r>
            <a:r>
              <a:rPr lang="en-US" b="1" i="1" dirty="0">
                <a:latin typeface="Arial" charset="0"/>
              </a:rPr>
              <a:t>Board of Education</a:t>
            </a:r>
            <a:endParaRPr lang="en-US" i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Marshall’s greatest victory is </a:t>
            </a:r>
            <a:r>
              <a:rPr lang="en-US" b="1" i="1" dirty="0">
                <a:latin typeface="Arial" charset="0"/>
              </a:rPr>
              <a:t>Brown </a:t>
            </a:r>
            <a:r>
              <a:rPr lang="en-US" b="1" dirty="0">
                <a:latin typeface="Arial" charset="0"/>
              </a:rPr>
              <a:t>v. </a:t>
            </a:r>
            <a:r>
              <a:rPr lang="en-US" b="1" i="1" dirty="0">
                <a:latin typeface="Arial" charset="0"/>
              </a:rPr>
              <a:t>Board of Education of Topeka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In 1954 case, Court unanimously strikes down school segregation</a:t>
            </a:r>
          </a:p>
        </p:txBody>
      </p:sp>
    </p:spTree>
    <p:extLst>
      <p:ext uri="{BB962C8B-B14F-4D97-AF65-F5344CB8AC3E}">
        <p14:creationId xmlns:p14="http://schemas.microsoft.com/office/powerpoint/2010/main" val="20066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1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88473"/>
            <a:ext cx="4184072" cy="444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88473"/>
            <a:ext cx="4212366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4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charset="0"/>
              </a:rPr>
              <a:t>Crisis in Little Rock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Gov</a:t>
            </a:r>
            <a:r>
              <a:rPr lang="en-US" dirty="0">
                <a:latin typeface="Arial" charset="0"/>
              </a:rPr>
              <a:t>. </a:t>
            </a:r>
            <a:r>
              <a:rPr lang="en-US" dirty="0" err="1">
                <a:latin typeface="Arial" charset="0"/>
              </a:rPr>
              <a:t>Orval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Faubus</a:t>
            </a:r>
            <a:r>
              <a:rPr lang="en-US" dirty="0">
                <a:latin typeface="Arial" charset="0"/>
              </a:rPr>
              <a:t> has National Guard turn away black students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Eisenhower has </a:t>
            </a:r>
            <a:r>
              <a:rPr lang="en-US" dirty="0">
                <a:latin typeface="Arial" charset="0"/>
              </a:rPr>
              <a:t>paratroopers supervise school attendance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1957 </a:t>
            </a:r>
            <a:r>
              <a:rPr lang="en-US" dirty="0">
                <a:latin typeface="Arial" charset="0"/>
              </a:rPr>
              <a:t>Civil Rights Act—federal government power over schools, voting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660900" y="47974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644920"/>
            <a:ext cx="4724401" cy="31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10" y="2914650"/>
            <a:ext cx="52959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52400"/>
            <a:ext cx="486568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9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5800" y="783504"/>
            <a:ext cx="7696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charset="0"/>
              </a:rPr>
              <a:t>Boycotting Segregation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1955 NAACP officer </a:t>
            </a:r>
            <a:r>
              <a:rPr lang="en-US" b="1" dirty="0">
                <a:latin typeface="Arial" charset="0"/>
              </a:rPr>
              <a:t>Rosa Parks</a:t>
            </a:r>
            <a:r>
              <a:rPr lang="en-US" dirty="0">
                <a:latin typeface="Arial" charset="0"/>
              </a:rPr>
              <a:t> arrested for not giving up seat on bus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Montgomery Improvement Association formed, organizes bus boycott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Elect 26-year-old Baptist pastor </a:t>
            </a:r>
            <a:r>
              <a:rPr lang="en-US" b="1" dirty="0">
                <a:latin typeface="Arial" charset="0"/>
              </a:rPr>
              <a:t>Martin Luther King, Jr.</a:t>
            </a:r>
            <a:r>
              <a:rPr lang="en-US" dirty="0">
                <a:latin typeface="Arial" charset="0"/>
              </a:rPr>
              <a:t> leader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4660900" y="47974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7251"/>
            <a:ext cx="3737454" cy="350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7150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193473"/>
            <a:ext cx="52387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69897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b="1" dirty="0">
                <a:latin typeface="Arial" charset="0"/>
              </a:rPr>
              <a:t>Changing the World with Soul Force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King calls his brand of nonviolent resistance “soul force”</a:t>
            </a:r>
          </a:p>
          <a:p>
            <a:r>
              <a:rPr lang="en-US" dirty="0">
                <a:latin typeface="Arial" charset="0"/>
              </a:rPr>
              <a:t>	- civil disobedience, massive demonstrations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King remains nonviolent in face of violence after </a:t>
            </a:r>
            <a:r>
              <a:rPr lang="en-US" i="1" dirty="0">
                <a:latin typeface="Arial" charset="0"/>
              </a:rPr>
              <a:t>Brown</a:t>
            </a:r>
            <a:r>
              <a:rPr lang="en-US" dirty="0">
                <a:latin typeface="Arial" charset="0"/>
              </a:rPr>
              <a:t> decision</a:t>
            </a:r>
            <a:endParaRPr lang="en-US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132669"/>
            <a:ext cx="5568661" cy="372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1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81001"/>
            <a:ext cx="7670799" cy="605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288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Little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 2, 5, &amp;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DABBATIE</dc:creator>
  <cp:lastModifiedBy>Don Abbatiello</cp:lastModifiedBy>
  <cp:revision>16</cp:revision>
  <cp:lastPrinted>2016-05-19T13:48:25Z</cp:lastPrinted>
  <dcterms:created xsi:type="dcterms:W3CDTF">2012-05-09T15:09:15Z</dcterms:created>
  <dcterms:modified xsi:type="dcterms:W3CDTF">2016-05-20T12:32:12Z</dcterms:modified>
</cp:coreProperties>
</file>