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5" r:id="rId4"/>
    <p:sldId id="260" r:id="rId5"/>
    <p:sldId id="267" r:id="rId6"/>
    <p:sldId id="268" r:id="rId7"/>
    <p:sldId id="261" r:id="rId8"/>
    <p:sldId id="262" r:id="rId9"/>
    <p:sldId id="263" r:id="rId10"/>
    <p:sldId id="266" r:id="rId11"/>
    <p:sldId id="269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B81F-DAF8-435F-AEC9-28ABF50F144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F3C82-F24F-4EB0-8745-4CE29A38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2810-B737-417D-ABD7-F6FFBAABBB2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5B801-BDC1-4B9A-9463-810E765B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5B801-BDC1-4B9A-9463-810E765B2E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C3A048-15B4-49FF-97FD-AB33A241BD2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3597BA-BFA2-4073-8B06-91FA66F04D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1159452"/>
            <a:ext cx="7848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i="1" dirty="0">
                <a:latin typeface="Arial" pitchFamily="34" charset="0"/>
              </a:rPr>
              <a:t>Jews Targeted</a:t>
            </a:r>
            <a:endParaRPr lang="en-US" i="1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Europe has long history of anti-Semitism 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Germans believe Hitler’s claims, blame Jews 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latin typeface="Arial" pitchFamily="34" charset="0"/>
              </a:rPr>
              <a:t>for problems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Nazis take away citizenship, jobs, property; require Star of David</a:t>
            </a:r>
          </a:p>
          <a:p>
            <a:r>
              <a:rPr lang="en-US" dirty="0">
                <a:latin typeface="Arial" pitchFamily="34" charset="0"/>
              </a:rPr>
              <a:t>•	</a:t>
            </a:r>
            <a:r>
              <a:rPr lang="en-US" b="1" dirty="0">
                <a:latin typeface="Arial" pitchFamily="34" charset="0"/>
              </a:rPr>
              <a:t>Holocaust</a:t>
            </a:r>
            <a:r>
              <a:rPr lang="en-US" dirty="0">
                <a:latin typeface="Arial" pitchFamily="34" charset="0"/>
              </a:rPr>
              <a:t>—murder of 11 million people, more than half are Jews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533400" y="4495800"/>
            <a:ext cx="723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i="1" dirty="0" err="1">
                <a:latin typeface="Arial" pitchFamily="34" charset="0"/>
              </a:rPr>
              <a:t>Kristallnacht</a:t>
            </a:r>
            <a:endParaRPr lang="en-US" i="1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•	</a:t>
            </a:r>
            <a:r>
              <a:rPr lang="en-US" b="1" i="1" dirty="0" err="1">
                <a:latin typeface="Arial" pitchFamily="34" charset="0"/>
              </a:rPr>
              <a:t>Kristallnacht</a:t>
            </a:r>
            <a:r>
              <a:rPr lang="en-US" dirty="0">
                <a:latin typeface="Arial" pitchFamily="34" charset="0"/>
              </a:rPr>
              <a:t>—Nazis attack Jewish homes, businesses, synagogues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About 100 Jews killed, hundreds injured, 30,000 arrested</a:t>
            </a:r>
          </a:p>
        </p:txBody>
      </p:sp>
    </p:spTree>
    <p:extLst>
      <p:ext uri="{BB962C8B-B14F-4D97-AF65-F5344CB8AC3E}">
        <p14:creationId xmlns:p14="http://schemas.microsoft.com/office/powerpoint/2010/main" val="5715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  <p:bldP spid="287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9009"/>
            <a:ext cx="57626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72382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Nazi Death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was </a:t>
            </a:r>
            <a:r>
              <a:rPr lang="en-US" dirty="0" err="1" smtClean="0"/>
              <a:t>Werth’s</a:t>
            </a:r>
            <a:r>
              <a:rPr lang="en-US" dirty="0" smtClean="0"/>
              <a:t> report not shown by the BBC?</a:t>
            </a:r>
          </a:p>
          <a:p>
            <a:r>
              <a:rPr lang="en-US" dirty="0" smtClean="0"/>
              <a:t>What was </a:t>
            </a:r>
            <a:r>
              <a:rPr lang="en-US" dirty="0" err="1" smtClean="0"/>
              <a:t>Werth’s</a:t>
            </a:r>
            <a:r>
              <a:rPr lang="en-US" dirty="0" smtClean="0"/>
              <a:t> first opinion of the camp?</a:t>
            </a:r>
          </a:p>
          <a:p>
            <a:r>
              <a:rPr lang="en-US" dirty="0" smtClean="0"/>
              <a:t>Where were the victims of the camp first sent?</a:t>
            </a:r>
          </a:p>
          <a:p>
            <a:r>
              <a:rPr lang="en-US" dirty="0" smtClean="0"/>
              <a:t>How long did the </a:t>
            </a:r>
            <a:r>
              <a:rPr lang="en-US" dirty="0" err="1" smtClean="0"/>
              <a:t>Cyclon</a:t>
            </a:r>
            <a:r>
              <a:rPr lang="en-US" dirty="0" smtClean="0"/>
              <a:t> take to work?</a:t>
            </a:r>
          </a:p>
          <a:p>
            <a:r>
              <a:rPr lang="en-US" dirty="0" smtClean="0"/>
              <a:t>How did the SS know the people inside were all dead?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3810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A Flood of Jewish Refugees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1938, Nazis try to speed up Jewish emigration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France has 40,000 refugees, Britain 80,000; both refuse more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U.S. takes 100,000, many “persons of exceptional merit”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Americans fear strain on economy, enemy agents; much anti-Semitism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82896"/>
            <a:ext cx="4333875" cy="462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28600"/>
            <a:ext cx="5010150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09600" y="863106"/>
            <a:ext cx="720239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The Condemned</a:t>
            </a:r>
            <a:endParaRPr lang="en-US" sz="2400" dirty="0">
              <a:latin typeface="Arial" pitchFamily="34" charset="0"/>
            </a:endParaRPr>
          </a:p>
          <a:p>
            <a:pPr marL="228600" indent="-228600"/>
            <a:r>
              <a:rPr lang="en-US" sz="2400" dirty="0">
                <a:latin typeface="Arial" pitchFamily="34" charset="0"/>
              </a:rPr>
              <a:t>•	Hitler’s Final Solution—slavery, genocide of “inferior” groups</a:t>
            </a:r>
          </a:p>
          <a:p>
            <a:pPr marL="228600" indent="-228600"/>
            <a:r>
              <a:rPr lang="en-US" sz="2400" dirty="0">
                <a:latin typeface="Arial" pitchFamily="34" charset="0"/>
              </a:rPr>
              <a:t>•	</a:t>
            </a:r>
            <a:r>
              <a:rPr lang="en-US" sz="2400" b="1" dirty="0">
                <a:latin typeface="Arial" pitchFamily="34" charset="0"/>
              </a:rPr>
              <a:t>Genocide</a:t>
            </a:r>
            <a:r>
              <a:rPr lang="en-US" sz="2400" dirty="0">
                <a:latin typeface="Arial" pitchFamily="34" charset="0"/>
              </a:rPr>
              <a:t>—deliberate, systematic killing of an entire population</a:t>
            </a:r>
          </a:p>
          <a:p>
            <a:pPr marL="228600" indent="-228600"/>
            <a:r>
              <a:rPr lang="en-US" sz="2400" dirty="0">
                <a:latin typeface="Arial" pitchFamily="34" charset="0"/>
              </a:rPr>
              <a:t>•	Target Jews, gypsies, freemasons, Jehovah’s Witnesses, unfit Germans</a:t>
            </a:r>
          </a:p>
          <a:p>
            <a:pPr marL="228600" indent="-228600"/>
            <a:r>
              <a:rPr lang="en-US" sz="2400" dirty="0">
                <a:latin typeface="Arial" pitchFamily="34" charset="0"/>
              </a:rPr>
              <a:t>•	Nazi death squads round up Jews, shoot them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19200" y="381000"/>
            <a:ext cx="361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Hitler’s “Final Solution”</a:t>
            </a:r>
          </a:p>
        </p:txBody>
      </p:sp>
      <p:pic>
        <p:nvPicPr>
          <p:cNvPr id="1026" name="Picture 2" descr="http://cdn2-b.examiner.com/sites/default/files/styles/image_content_width/hash/be/bb/bebbc9d513a8fcdb6c343c617f4dc957.jpg?itok=7yao9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" y="3873958"/>
            <a:ext cx="3923555" cy="31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whitenetwork.com/wp-content/uploads/2012/12/RH_with-cap-58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369"/>
            <a:ext cx="2173191" cy="30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b="1" dirty="0">
                <a:latin typeface="Arial" pitchFamily="34" charset="0"/>
              </a:rPr>
              <a:t>Forced Relocation</a:t>
            </a:r>
            <a:endParaRPr lang="en-US" dirty="0">
              <a:latin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</a:rPr>
              <a:t>Jews forced into </a:t>
            </a:r>
            <a:r>
              <a:rPr lang="en-US" b="1" dirty="0">
                <a:latin typeface="Arial" pitchFamily="34" charset="0"/>
              </a:rPr>
              <a:t>ghettos</a:t>
            </a:r>
            <a:r>
              <a:rPr lang="en-US" dirty="0">
                <a:latin typeface="Arial" pitchFamily="34" charset="0"/>
              </a:rPr>
              <a:t>, segregated areas in Polish cities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</a:rPr>
              <a:t>Some form resistance movements; others maintain Jewish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Holocaust and the Nazi implementation of the Final Solution.</a:t>
            </a:r>
          </a:p>
          <a:p>
            <a:endParaRPr lang="en-US" dirty="0"/>
          </a:p>
          <a:p>
            <a:pPr lvl="1"/>
            <a:r>
              <a:rPr lang="en-US" dirty="0" smtClean="0"/>
              <a:t>Chapter 16.3 Notes</a:t>
            </a:r>
          </a:p>
          <a:p>
            <a:pPr lvl="1"/>
            <a:r>
              <a:rPr lang="en-US" dirty="0" smtClean="0"/>
              <a:t>Inside a Nazi Death Camp</a:t>
            </a:r>
          </a:p>
          <a:p>
            <a:pPr lvl="1"/>
            <a:r>
              <a:rPr lang="en-US" dirty="0" smtClean="0"/>
              <a:t>Liberating a Concentration Camp</a:t>
            </a:r>
          </a:p>
          <a:p>
            <a:pPr lvl="1"/>
            <a:r>
              <a:rPr lang="en-US" smtClean="0"/>
              <a:t>Quiz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09600" y="304800"/>
            <a:ext cx="701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Concentration Camps</a:t>
            </a:r>
            <a:endParaRPr lang="en-US" sz="2400" dirty="0">
              <a:latin typeface="Arial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Many Jews taken to </a:t>
            </a:r>
            <a:r>
              <a:rPr lang="en-US" sz="2400" b="1" dirty="0">
                <a:latin typeface="Arial" pitchFamily="34" charset="0"/>
              </a:rPr>
              <a:t>concentration camps</a:t>
            </a:r>
            <a:r>
              <a:rPr lang="en-US" sz="2400" dirty="0">
                <a:latin typeface="Arial" pitchFamily="34" charset="0"/>
              </a:rPr>
              <a:t>, or labor camps</a:t>
            </a:r>
          </a:p>
          <a:p>
            <a:pPr marL="228600" indent="-228600"/>
            <a:r>
              <a:rPr lang="en-US" sz="2400" dirty="0">
                <a:latin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</a:rPr>
              <a:t>Camps </a:t>
            </a:r>
            <a:r>
              <a:rPr lang="en-US" sz="2400" dirty="0">
                <a:latin typeface="Arial" pitchFamily="34" charset="0"/>
              </a:rPr>
              <a:t>originally prisons; given to SS to warehouse “undesirables”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Prisoners crammed into wooden barracks, given little food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Work dawn to dusk, 7 days per week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Those too weak to work are killed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1120"/>
            <a:ext cx="4095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34" y="3721120"/>
            <a:ext cx="4059366" cy="29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1030"/>
          <p:cNvSpPr>
            <a:spLocks noChangeArrowheads="1"/>
          </p:cNvSpPr>
          <p:nvPr/>
        </p:nvSpPr>
        <p:spPr bwMode="auto">
          <a:xfrm>
            <a:off x="10236" y="0"/>
            <a:ext cx="7924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Mass Exterminations</a:t>
            </a:r>
            <a:endParaRPr lang="en-US" sz="2400" dirty="0">
              <a:latin typeface="Arial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Germans build death camps; gas chambers used to kill thousands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On arrival, SS doctors separate those who can work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Those who can’t work immediately killed in gas chamber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At first bodies buried in pits; later cremated to cover up evidence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Some are shot, hanged, poisoned, or die from experiments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54" y="3634502"/>
            <a:ext cx="4760646" cy="29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1030"/>
          <p:cNvSpPr>
            <a:spLocks noChangeArrowheads="1"/>
          </p:cNvSpPr>
          <p:nvPr/>
        </p:nvSpPr>
        <p:spPr bwMode="auto">
          <a:xfrm>
            <a:off x="381000" y="16680"/>
            <a:ext cx="6324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The Survivors</a:t>
            </a:r>
            <a:endParaRPr lang="en-US" sz="2400" dirty="0">
              <a:latin typeface="Arial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About 6 million Jews killed in death camps, massacres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Some escape, many with help from ordinary people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Some survive concentration camps</a:t>
            </a:r>
          </a:p>
          <a:p>
            <a:pPr marL="228600" indent="-228600"/>
            <a:r>
              <a:rPr lang="en-US" sz="2400" dirty="0">
                <a:latin typeface="Arial" pitchFamily="34" charset="0"/>
              </a:rPr>
              <a:t>	- survivors forever changed by experience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44" y="2727318"/>
            <a:ext cx="4942636" cy="36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4336"/>
            <a:ext cx="4261644" cy="327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1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3662</TotalTime>
  <Words>278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2, 5, &amp; 6</vt:lpstr>
      <vt:lpstr>PowerPoint Presentation</vt:lpstr>
      <vt:lpstr>PowerPoint Presentation</vt:lpstr>
      <vt:lpstr>PowerPoint Presentation</vt:lpstr>
      <vt:lpstr>PowerPoint Presentation</vt:lpstr>
      <vt:lpstr>Inside A Nazi Death Camp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DABBATIE</dc:creator>
  <cp:lastModifiedBy>Don Abbatiello</cp:lastModifiedBy>
  <cp:revision>29</cp:revision>
  <cp:lastPrinted>2014-03-13T14:30:09Z</cp:lastPrinted>
  <dcterms:created xsi:type="dcterms:W3CDTF">2012-03-06T16:16:08Z</dcterms:created>
  <dcterms:modified xsi:type="dcterms:W3CDTF">2016-03-10T13:23:57Z</dcterms:modified>
</cp:coreProperties>
</file>